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60" r:id="rId4"/>
    <p:sldId id="274" r:id="rId5"/>
    <p:sldId id="261" r:id="rId6"/>
    <p:sldId id="275" r:id="rId7"/>
    <p:sldId id="262" r:id="rId8"/>
    <p:sldId id="257" r:id="rId9"/>
    <p:sldId id="259" r:id="rId10"/>
    <p:sldId id="258" r:id="rId11"/>
    <p:sldId id="263" r:id="rId12"/>
    <p:sldId id="264" r:id="rId13"/>
    <p:sldId id="278" r:id="rId14"/>
    <p:sldId id="267" r:id="rId15"/>
    <p:sldId id="265" r:id="rId16"/>
    <p:sldId id="266" r:id="rId17"/>
    <p:sldId id="268" r:id="rId18"/>
    <p:sldId id="276" r:id="rId19"/>
    <p:sldId id="277" r:id="rId20"/>
    <p:sldId id="270" r:id="rId21"/>
    <p:sldId id="271" r:id="rId22"/>
    <p:sldId id="269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15"/>
  </p:normalViewPr>
  <p:slideViewPr>
    <p:cSldViewPr snapToGrid="0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D8C8-5D14-057B-383E-01AF1E332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7B991-B38C-9630-2F11-342A7370D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AA343-2FEA-96C5-40EC-40ABB175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27619-057E-50B1-C4E9-88ACA2BA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7D20-9082-3C07-EB96-C808C9AB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8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3914-506A-A8E7-842A-C11100A7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E0F29-6C54-EE40-798E-7B471AD78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8379A-292F-D8E4-327B-BA04CA5C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2503-53C6-9F93-B951-0136C5A1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4C34A-6B83-DEF9-A24D-FB38C805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46E42-01B2-3A56-21D8-217C4664E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FA36B-6AC2-992E-6271-CA0D3BEE1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6B1F7-5B81-91C3-69EB-EAFA5230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3135-1AD4-B7D4-2318-85BB32FD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11DD3-CE3F-CC23-1277-E9EC54A1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4B2C-61E3-7B9B-486B-13A52961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B234-08EC-61BA-63AC-6F854F33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DC54-A4D3-D92B-DE78-382659331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65D43-DA2A-F05A-FE57-60ED018C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17EE3-C25E-7D50-24CD-4142BDAC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6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767F-38D6-CE4F-DEA3-E58056AE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C21C5-0A45-DD2C-70D6-82F4D6E96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220CD-00AD-335B-F8D9-8814D7DC4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2DEB6-3366-017E-1788-BE19FC8D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C736A-7D4E-87A5-3F7A-5371DF49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8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BD0D-498D-97E8-E52E-E7092743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3DB9-3A51-D844-2224-1AA1159B5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A47E8-6ECD-935D-150D-E8BB486C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558E3-7CDB-7D90-B47C-EE003F965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6A4D2-719B-F8FA-328E-6427A328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86EB9-A01C-2F5D-FD21-4B2920C3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0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54BA-5845-6D27-2255-66CCCEDC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7C1C6-8017-C553-5314-8E2A1D171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86BBC-404F-7057-C648-F215CA7B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260A5-A5D7-3520-691E-BEB5E1BFD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C3D6F-A735-BF89-9391-594FEAF69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541A3C-32CE-F6C8-1424-31C504ED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522EC2-1B35-2CC7-938E-49198621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57F83-B216-C895-5B7C-E7AA65E5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F1FC-F0A1-32C2-7AE0-14B695AF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92EA3-6536-1CA2-2B80-EA0E3DE9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D8C4C-597A-EF7F-07B2-965D373D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6F829-EB16-A849-51E8-2B88A677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1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599FD-8C8D-F59C-6DE7-6FC9CF25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7E819F-BA41-716F-006E-C593EF56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B1B4F-E341-559C-3E2F-4D8FAF2B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4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2CB9-3E08-2688-F480-D2670A91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F9EA2-DA84-E0E2-8EF6-C16A568BF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A0379-793A-8AA3-8886-A6012388D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E0779-0BC9-5082-A008-3CB318D8E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4B99A-10E7-B258-0F8E-6CD214F95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4732D-D72A-F346-8E13-FC9676E4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9CC57-08F2-6250-3966-6F8FBA945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7E1C09-16AF-F700-50C9-95A75DBD0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0D47E-38F2-DF15-2BAC-5157E08F7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B0444-8348-986F-485B-9BDD1CF3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5895E-B79E-7740-228F-B21C5718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C4403-EFE9-A4D6-C109-A098B1B8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5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4090B4-6478-63E6-CD8E-F9958C38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878F3-C0E5-C6F8-458D-77AE7F611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F8369-12A8-3791-1437-451E5B83F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A5417-950D-F34F-93DB-966682062DD8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BA383-AEE2-61FD-E312-A7E9F6D22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1376-F4AD-1587-8745-DB25ED113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AE238-3140-1447-92D1-4A7B491DD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8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2E46-A43E-40B8-FC32-9FC8661954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 Project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CS689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Design &amp; Implement Data Warehouse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AF473-61A7-50AD-FBE9-14C57C6AE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2267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Spring 2 2023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Rishika Kanodia</a:t>
            </a:r>
          </a:p>
        </p:txBody>
      </p:sp>
    </p:spTree>
    <p:extLst>
      <p:ext uri="{BB962C8B-B14F-4D97-AF65-F5344CB8AC3E}">
        <p14:creationId xmlns:p14="http://schemas.microsoft.com/office/powerpoint/2010/main" val="3701506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D0E7-2ABC-4EF0-854D-6F6DE13B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073" y="102054"/>
            <a:ext cx="10515600" cy="73884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</a:p>
        </p:txBody>
      </p:sp>
      <p:pic>
        <p:nvPicPr>
          <p:cNvPr id="6" name="Picture 5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27EC1E2-F488-6F06-95B4-4A7B680D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73" y="1151305"/>
            <a:ext cx="5177172" cy="5586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DD0F6-6F44-EC75-441D-9773887E5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" t="4733"/>
          <a:stretch/>
        </p:blipFill>
        <p:spPr>
          <a:xfrm>
            <a:off x="5591274" y="3697269"/>
            <a:ext cx="6176184" cy="1646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C6C6-A462-7CCC-6091-273AA865A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473" y="1618811"/>
            <a:ext cx="6813430" cy="718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956298-3639-9FAF-2782-E7D568438A39}"/>
              </a:ext>
            </a:extLst>
          </p:cNvPr>
          <p:cNvSpPr txBox="1"/>
          <p:nvPr/>
        </p:nvSpPr>
        <p:spPr>
          <a:xfrm>
            <a:off x="135673" y="738846"/>
            <a:ext cx="546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to get neighborhood from latitude &amp; longitude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DA30E-09B2-D746-D1A6-802273A3E47E}"/>
              </a:ext>
            </a:extLst>
          </p:cNvPr>
          <p:cNvSpPr txBox="1"/>
          <p:nvPr/>
        </p:nvSpPr>
        <p:spPr>
          <a:xfrm>
            <a:off x="5393473" y="1151305"/>
            <a:ext cx="657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is_violent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_crime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column: If offense code is violent crime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1F2F9-F175-E5FE-3C45-0AE62E238274}"/>
              </a:ext>
            </a:extLst>
          </p:cNvPr>
          <p:cNvSpPr txBox="1"/>
          <p:nvPr/>
        </p:nvSpPr>
        <p:spPr>
          <a:xfrm>
            <a:off x="5744413" y="3244334"/>
            <a:ext cx="61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Crime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neighbourhood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&amp; district columns</a:t>
            </a:r>
          </a:p>
        </p:txBody>
      </p:sp>
    </p:spTree>
    <p:extLst>
      <p:ext uri="{BB962C8B-B14F-4D97-AF65-F5344CB8AC3E}">
        <p14:creationId xmlns:p14="http://schemas.microsoft.com/office/powerpoint/2010/main" val="319217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A4013-122C-876C-427A-0BCA69BB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978"/>
            <a:ext cx="10515600" cy="67193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Transform: Create Dimension tables</a:t>
            </a:r>
          </a:p>
        </p:txBody>
      </p:sp>
      <p:pic>
        <p:nvPicPr>
          <p:cNvPr id="6" name="Picture 5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518EA21-4E99-4D75-8B60-164A5C12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71" y="1474650"/>
            <a:ext cx="9826439" cy="311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3B7FA-E71F-50A2-B5CD-E1BB21414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05" y="4983254"/>
            <a:ext cx="11815390" cy="1635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2FE6C-9B28-179E-AD59-FF43606CDF91}"/>
              </a:ext>
            </a:extLst>
          </p:cNvPr>
          <p:cNvSpPr txBox="1"/>
          <p:nvPr/>
        </p:nvSpPr>
        <p:spPr>
          <a:xfrm>
            <a:off x="-91439" y="1105318"/>
            <a:ext cx="474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SCD 2: Listing Dimension</a:t>
            </a:r>
          </a:p>
        </p:txBody>
      </p:sp>
    </p:spTree>
    <p:extLst>
      <p:ext uri="{BB962C8B-B14F-4D97-AF65-F5344CB8AC3E}">
        <p14:creationId xmlns:p14="http://schemas.microsoft.com/office/powerpoint/2010/main" val="1283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33D3-3A74-E428-8781-B1CFA7288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273"/>
            <a:ext cx="10515600" cy="6496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807BF-1F79-ECF1-0746-4B6246B1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48451"/>
            <a:ext cx="9377363" cy="2593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92CFE9-8F68-45BE-4A34-666C0862D496}"/>
              </a:ext>
            </a:extLst>
          </p:cNvPr>
          <p:cNvSpPr txBox="1"/>
          <p:nvPr/>
        </p:nvSpPr>
        <p:spPr>
          <a:xfrm>
            <a:off x="742601" y="971720"/>
            <a:ext cx="777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Challenges: Errors due to Data Types , Space in Column Names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CA72B-1187-3F4D-EDC6-309A2957424E}"/>
              </a:ext>
            </a:extLst>
          </p:cNvPr>
          <p:cNvSpPr txBox="1"/>
          <p:nvPr/>
        </p:nvSpPr>
        <p:spPr>
          <a:xfrm>
            <a:off x="145701" y="4168666"/>
            <a:ext cx="3814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to Bulk load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F38EC9-3D32-B58B-1571-2AED4CF0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1" y="4537998"/>
            <a:ext cx="4483100" cy="1943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655A3-9CC2-9FBC-2184-E48D9FEFF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907330"/>
            <a:ext cx="7298538" cy="1046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773C3C-879D-2AB9-32D6-849340EE750D}"/>
              </a:ext>
            </a:extLst>
          </p:cNvPr>
          <p:cNvSpPr txBox="1"/>
          <p:nvPr/>
        </p:nvSpPr>
        <p:spPr>
          <a:xfrm>
            <a:off x="6659914" y="4537998"/>
            <a:ext cx="314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Challenges: Load time</a:t>
            </a:r>
          </a:p>
        </p:txBody>
      </p:sp>
    </p:spTree>
    <p:extLst>
      <p:ext uri="{BB962C8B-B14F-4D97-AF65-F5344CB8AC3E}">
        <p14:creationId xmlns:p14="http://schemas.microsoft.com/office/powerpoint/2010/main" val="277419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B6E02-CFE4-A346-1E74-36DC4DB1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184" y="227965"/>
            <a:ext cx="10515600" cy="62928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 Table Load in SQL</a:t>
            </a:r>
          </a:p>
        </p:txBody>
      </p:sp>
      <p:pic>
        <p:nvPicPr>
          <p:cNvPr id="6" name="Picture 5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DE3B114-2D75-EA29-B1AE-C27462DD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2114376"/>
            <a:ext cx="5243784" cy="2762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FC22ED-AE33-865B-54BD-300573B24C7B}"/>
              </a:ext>
            </a:extLst>
          </p:cNvPr>
          <p:cNvSpPr txBox="1"/>
          <p:nvPr/>
        </p:nvSpPr>
        <p:spPr>
          <a:xfrm>
            <a:off x="148590" y="1191046"/>
            <a:ext cx="5243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Booking Fact table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Dimension ID as foreign keys to Fact tables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Calculated field- Price per guest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51A58-F57B-1270-13EE-E3BEFBD4AC54}"/>
              </a:ext>
            </a:extLst>
          </p:cNvPr>
          <p:cNvSpPr txBox="1"/>
          <p:nvPr/>
        </p:nvSpPr>
        <p:spPr>
          <a:xfrm>
            <a:off x="5540964" y="1191046"/>
            <a:ext cx="6465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Location Fact table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line views to join Airbnb booking facts &amp; crime facts on location attribute values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887764-5143-7390-8C12-F0FD50233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2461" r="1519" b="-1"/>
          <a:stretch/>
        </p:blipFill>
        <p:spPr>
          <a:xfrm>
            <a:off x="5454276" y="2114376"/>
            <a:ext cx="6639287" cy="30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0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A556-4A2C-38AC-458F-0ADD84CD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119878"/>
            <a:ext cx="10384973" cy="71256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Delta Load: SCD Type 2 Dimension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BA61F-0FC5-A47A-8362-8491EEDD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27" y="1340799"/>
            <a:ext cx="10961915" cy="1681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1C142-EE3A-2335-71F6-1CA713D6E536}"/>
              </a:ext>
            </a:extLst>
          </p:cNvPr>
          <p:cNvSpPr txBox="1"/>
          <p:nvPr/>
        </p:nvSpPr>
        <p:spPr>
          <a:xfrm>
            <a:off x="566057" y="9714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Original Records in Listing Dimension 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5850E-974D-E41F-E119-81550BDA2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" b="64346"/>
          <a:stretch/>
        </p:blipFill>
        <p:spPr>
          <a:xfrm>
            <a:off x="664027" y="3575857"/>
            <a:ext cx="9294361" cy="28419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A6761-F7B5-340F-0E31-B9DC267EDED0}"/>
              </a:ext>
            </a:extLst>
          </p:cNvPr>
          <p:cNvSpPr txBox="1"/>
          <p:nvPr/>
        </p:nvSpPr>
        <p:spPr>
          <a:xfrm>
            <a:off x="566057" y="3206525"/>
            <a:ext cx="8603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records: Room Type changed from ‘Entire home/apt’ to ‘Private Room’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AE6AB8-540F-A7AB-2044-65D3BECFE8BF}"/>
              </a:ext>
            </a:extLst>
          </p:cNvPr>
          <p:cNvSpPr/>
          <p:nvPr/>
        </p:nvSpPr>
        <p:spPr>
          <a:xfrm>
            <a:off x="664027" y="3830919"/>
            <a:ext cx="9294361" cy="1510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34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42A6-AC31-CAFE-CDA6-2F061F39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16" y="85946"/>
            <a:ext cx="10515600" cy="73433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Delta Load: SCD Type 2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D39D173-19DB-3B1B-2878-18C837FE006A}"/>
              </a:ext>
            </a:extLst>
          </p:cNvPr>
          <p:cNvGrpSpPr/>
          <p:nvPr/>
        </p:nvGrpSpPr>
        <p:grpSpPr>
          <a:xfrm>
            <a:off x="156979" y="930610"/>
            <a:ext cx="12006942" cy="1556039"/>
            <a:chOff x="185058" y="933334"/>
            <a:chExt cx="12006942" cy="15560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66F2CD-2C05-67A0-F06C-8C616B439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2939" y="933334"/>
              <a:ext cx="7899061" cy="15560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C74A55-7CD1-F5F1-CDCD-016302BF5780}"/>
                </a:ext>
              </a:extLst>
            </p:cNvPr>
            <p:cNvSpPr txBox="1"/>
            <p:nvPr/>
          </p:nvSpPr>
          <p:spPr>
            <a:xfrm>
              <a:off x="185058" y="978697"/>
              <a:ext cx="3518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Code to identify updated records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91D5AD-2218-F413-F5C1-DC96294CF3AF}"/>
                </a:ext>
              </a:extLst>
            </p:cNvPr>
            <p:cNvSpPr txBox="1"/>
            <p:nvPr/>
          </p:nvSpPr>
          <p:spPr>
            <a:xfrm>
              <a:off x="219016" y="1348029"/>
              <a:ext cx="395151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100" b="0" dirty="0">
                  <a:effectLst/>
                  <a:latin typeface="Menlo" panose="020B0609030804020204" pitchFamily="49" charset="0"/>
                </a:rPr>
                <a:t>SELECT * FROM </a:t>
              </a:r>
              <a:r>
                <a:rPr lang="en-IN" sz="1100" b="0" dirty="0" err="1">
                  <a:effectLst/>
                  <a:latin typeface="Menlo" panose="020B0609030804020204" pitchFamily="49" charset="0"/>
                </a:rPr>
                <a:t>DeltaListingDim</a:t>
              </a:r>
              <a:endParaRPr lang="en-IN" sz="1100" b="0" dirty="0">
                <a:effectLst/>
                <a:latin typeface="Menlo" panose="020B0609030804020204" pitchFamily="49" charset="0"/>
              </a:endParaRPr>
            </a:p>
            <a:p>
              <a:r>
                <a:rPr lang="en-IN" sz="1100" b="0" dirty="0">
                  <a:effectLst/>
                  <a:highlight>
                    <a:srgbClr val="FF0000"/>
                  </a:highlight>
                  <a:latin typeface="Menlo" panose="020B0609030804020204" pitchFamily="49" charset="0"/>
                </a:rPr>
                <a:t>EXCEPT</a:t>
              </a:r>
            </a:p>
            <a:p>
              <a:r>
                <a:rPr lang="en-IN" sz="1100" b="0" dirty="0">
                  <a:effectLst/>
                  <a:latin typeface="Menlo" panose="020B0609030804020204" pitchFamily="49" charset="0"/>
                </a:rPr>
                <a:t>SELECT </a:t>
              </a:r>
              <a:r>
                <a:rPr lang="en-IN" sz="1100" b="0" dirty="0" err="1">
                  <a:effectLst/>
                  <a:latin typeface="Menlo" panose="020B0609030804020204" pitchFamily="49" charset="0"/>
                </a:rPr>
                <a:t>listing_id</a:t>
              </a:r>
              <a:r>
                <a:rPr lang="en-IN" sz="11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100" b="0" dirty="0" err="1">
                  <a:effectLst/>
                  <a:latin typeface="Menlo" panose="020B0609030804020204" pitchFamily="49" charset="0"/>
                </a:rPr>
                <a:t>property_type</a:t>
              </a:r>
              <a:r>
                <a:rPr lang="en-IN" sz="11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100" b="0" dirty="0" err="1">
                  <a:effectLst/>
                  <a:latin typeface="Menlo" panose="020B0609030804020204" pitchFamily="49" charset="0"/>
                </a:rPr>
                <a:t>room_type</a:t>
              </a:r>
              <a:r>
                <a:rPr lang="en-IN" sz="11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100" b="0" dirty="0" err="1">
                  <a:effectLst/>
                  <a:latin typeface="Menlo" panose="020B0609030804020204" pitchFamily="49" charset="0"/>
                </a:rPr>
                <a:t>num_accommodates,num_bedrooms</a:t>
              </a:r>
              <a:r>
                <a:rPr lang="en-IN" sz="11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100" b="0" dirty="0" err="1">
                  <a:effectLst/>
                  <a:latin typeface="Menlo" panose="020B0609030804020204" pitchFamily="49" charset="0"/>
                </a:rPr>
                <a:t>num_bathrooms</a:t>
              </a:r>
              <a:r>
                <a:rPr lang="en-IN" sz="11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100" b="0" dirty="0" err="1">
                  <a:effectLst/>
                  <a:latin typeface="Menlo" panose="020B0609030804020204" pitchFamily="49" charset="0"/>
                </a:rPr>
                <a:t>listing_price</a:t>
              </a:r>
              <a:endParaRPr lang="en-IN" sz="1100" b="0" dirty="0">
                <a:effectLst/>
                <a:latin typeface="Menlo" panose="020B0609030804020204" pitchFamily="49" charset="0"/>
              </a:endParaRPr>
            </a:p>
            <a:p>
              <a:r>
                <a:rPr lang="en-IN" sz="1100" b="0" dirty="0">
                  <a:effectLst/>
                  <a:latin typeface="Menlo" panose="020B0609030804020204" pitchFamily="49" charset="0"/>
                </a:rPr>
                <a:t>FROM </a:t>
              </a:r>
              <a:r>
                <a:rPr lang="en-IN" sz="1100" b="0" dirty="0" err="1">
                  <a:effectLst/>
                  <a:latin typeface="Menlo" panose="020B0609030804020204" pitchFamily="49" charset="0"/>
                </a:rPr>
                <a:t>ListingDim</a:t>
              </a:r>
              <a:endParaRPr lang="en-IN" sz="1100" b="0" dirty="0">
                <a:effectLst/>
                <a:latin typeface="Menlo" panose="020B0609030804020204" pitchFamily="49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8126DD0-4E6C-EE49-158D-2B23A0F3C7C7}"/>
              </a:ext>
            </a:extLst>
          </p:cNvPr>
          <p:cNvGrpSpPr/>
          <p:nvPr/>
        </p:nvGrpSpPr>
        <p:grpSpPr>
          <a:xfrm>
            <a:off x="4026778" y="3089185"/>
            <a:ext cx="8076014" cy="2943624"/>
            <a:chOff x="4026778" y="3089185"/>
            <a:chExt cx="8076014" cy="294362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E634AB-A4C9-76D6-5291-CA3A67D1F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6778" y="3864108"/>
              <a:ext cx="8035894" cy="216870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20B9E5-D3B0-C23A-DABE-2E1E29E61409}"/>
                </a:ext>
              </a:extLst>
            </p:cNvPr>
            <p:cNvSpPr/>
            <p:nvPr/>
          </p:nvSpPr>
          <p:spPr>
            <a:xfrm>
              <a:off x="4232419" y="4251806"/>
              <a:ext cx="7870373" cy="91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CFF118-7B8B-7A46-6880-AB00DBCA6CAB}"/>
                </a:ext>
              </a:extLst>
            </p:cNvPr>
            <p:cNvSpPr txBox="1"/>
            <p:nvPr/>
          </p:nvSpPr>
          <p:spPr>
            <a:xfrm>
              <a:off x="8544119" y="3478618"/>
              <a:ext cx="1699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Current Flag set to 0 </a:t>
              </a:r>
            </a:p>
          </p:txBody>
        </p: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89AF47B0-B863-888F-C351-3563FA8E63D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514138" y="3875337"/>
              <a:ext cx="707523" cy="44631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8F6C356-2DA3-7073-24B9-AAA395745F96}"/>
                </a:ext>
              </a:extLst>
            </p:cNvPr>
            <p:cNvSpPr txBox="1"/>
            <p:nvPr/>
          </p:nvSpPr>
          <p:spPr>
            <a:xfrm>
              <a:off x="10349626" y="3458517"/>
              <a:ext cx="15675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Updated Expired timestamp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5D32FBAD-3986-CE57-A8A1-9DF195A4579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1144775" y="3910167"/>
              <a:ext cx="483362" cy="413656"/>
            </a:xfrm>
            <a:prstGeom prst="curved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D5F6AB-E588-810A-6A94-6E3BD492255F}"/>
                </a:ext>
              </a:extLst>
            </p:cNvPr>
            <p:cNvSpPr txBox="1"/>
            <p:nvPr/>
          </p:nvSpPr>
          <p:spPr>
            <a:xfrm>
              <a:off x="5476816" y="3089185"/>
              <a:ext cx="5339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Updated old records &amp; changed records inserted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CE89112-6AFC-651B-D987-AC2FE8DA3B17}"/>
              </a:ext>
            </a:extLst>
          </p:cNvPr>
          <p:cNvGrpSpPr/>
          <p:nvPr/>
        </p:nvGrpSpPr>
        <p:grpSpPr>
          <a:xfrm>
            <a:off x="119324" y="2647793"/>
            <a:ext cx="5507860" cy="4107258"/>
            <a:chOff x="119324" y="2647793"/>
            <a:chExt cx="5507860" cy="41072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065DCB-452D-DF3D-1363-3A6F01C97D8C}"/>
                </a:ext>
              </a:extLst>
            </p:cNvPr>
            <p:cNvSpPr txBox="1"/>
            <p:nvPr/>
          </p:nvSpPr>
          <p:spPr>
            <a:xfrm>
              <a:off x="156979" y="2647793"/>
              <a:ext cx="5470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Code to update old records &amp; insert new records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B0F3825-DE53-BE3A-E6B4-2B1F81506D8E}"/>
                </a:ext>
              </a:extLst>
            </p:cNvPr>
            <p:cNvSpPr txBox="1"/>
            <p:nvPr/>
          </p:nvSpPr>
          <p:spPr>
            <a:xfrm>
              <a:off x="119324" y="3000177"/>
              <a:ext cx="3943733" cy="3754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0" dirty="0">
                  <a:effectLst/>
                  <a:highlight>
                    <a:srgbClr val="FF0000"/>
                  </a:highlight>
                  <a:latin typeface="Menlo" panose="020B0609030804020204" pitchFamily="49" charset="0"/>
                </a:rPr>
                <a:t>UPDATE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ListingDim</a:t>
              </a:r>
              <a:endParaRPr lang="en-IN" sz="1000" b="0" dirty="0">
                <a:effectLst/>
                <a:latin typeface="Menlo" panose="020B0609030804020204" pitchFamily="49" charset="0"/>
              </a:endParaRPr>
            </a:p>
            <a:p>
              <a:r>
                <a:rPr lang="en-IN" sz="1000" b="0" dirty="0">
                  <a:effectLst/>
                  <a:latin typeface="Menlo" panose="020B0609030804020204" pitchFamily="49" charset="0"/>
                </a:rPr>
                <a:t>SET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expire_timestamp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 = '2017-01-01',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current_flag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 = 0</a:t>
              </a:r>
            </a:p>
            <a:p>
              <a:r>
                <a:rPr lang="en-IN" sz="1000" b="0" dirty="0">
                  <a:effectLst/>
                  <a:latin typeface="Menlo" panose="020B0609030804020204" pitchFamily="49" charset="0"/>
                </a:rPr>
                <a:t>WHERE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listing_id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 IN </a:t>
              </a:r>
            </a:p>
            <a:p>
              <a:r>
                <a:rPr lang="en-IN" sz="1000" b="0" dirty="0">
                  <a:effectLst/>
                  <a:latin typeface="Menlo" panose="020B0609030804020204" pitchFamily="49" charset="0"/>
                </a:rPr>
                <a:t>(SELECT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Delta.listing_id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 </a:t>
              </a:r>
            </a:p>
            <a:p>
              <a:r>
                <a:rPr lang="en-IN" sz="1000" b="0" dirty="0">
                  <a:effectLst/>
                  <a:latin typeface="Menlo" panose="020B0609030804020204" pitchFamily="49" charset="0"/>
                </a:rPr>
                <a:t>FROM (SELECT * FROM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DeltaListingDim</a:t>
              </a:r>
              <a:endParaRPr lang="en-IN" sz="1000" b="0" dirty="0">
                <a:effectLst/>
                <a:latin typeface="Menlo" panose="020B0609030804020204" pitchFamily="49" charset="0"/>
              </a:endParaRPr>
            </a:p>
            <a:p>
              <a:r>
                <a:rPr lang="en-IN" sz="1000" b="0" dirty="0">
                  <a:effectLst/>
                  <a:highlight>
                    <a:srgbClr val="FF0000"/>
                  </a:highlight>
                  <a:latin typeface="Menlo" panose="020B0609030804020204" pitchFamily="49" charset="0"/>
                </a:rPr>
                <a:t>EXCEPT</a:t>
              </a:r>
            </a:p>
            <a:p>
              <a:r>
                <a:rPr lang="en-IN" sz="1000" b="0" dirty="0">
                  <a:effectLst/>
                  <a:latin typeface="Menlo" panose="020B0609030804020204" pitchFamily="49" charset="0"/>
                </a:rPr>
                <a:t>SELECT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listing_id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property_type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room_type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num_accommodates,num_bedrooms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num_bathrooms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listing_price</a:t>
              </a:r>
              <a:endParaRPr lang="en-IN" sz="1000" b="0" dirty="0">
                <a:effectLst/>
                <a:latin typeface="Menlo" panose="020B0609030804020204" pitchFamily="49" charset="0"/>
              </a:endParaRPr>
            </a:p>
            <a:p>
              <a:r>
                <a:rPr lang="en-IN" sz="1000" b="0" dirty="0">
                  <a:effectLst/>
                  <a:latin typeface="Menlo" panose="020B0609030804020204" pitchFamily="49" charset="0"/>
                </a:rPr>
                <a:t>FROM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ListingDim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) Delta)</a:t>
              </a:r>
            </a:p>
            <a:p>
              <a:br>
                <a:rPr lang="en-IN" sz="1000" b="0" dirty="0">
                  <a:effectLst/>
                  <a:latin typeface="Menlo" panose="020B0609030804020204" pitchFamily="49" charset="0"/>
                </a:rPr>
              </a:br>
              <a:r>
                <a:rPr lang="en-IN" sz="1000" b="0" dirty="0">
                  <a:effectLst/>
                  <a:highlight>
                    <a:srgbClr val="FF0000"/>
                  </a:highlight>
                  <a:latin typeface="Menlo" panose="020B0609030804020204" pitchFamily="49" charset="0"/>
                </a:rPr>
                <a:t>INSERT INTO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ListingDim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(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listing_id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property_type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room_type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num_accommodates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num_bedrooms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num_bathrooms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listing_price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current_flag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effective_timestamp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expire_timestamp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)</a:t>
              </a:r>
            </a:p>
            <a:p>
              <a:r>
                <a:rPr lang="en-IN" sz="1000" b="0" dirty="0">
                  <a:effectLst/>
                  <a:latin typeface="Menlo" panose="020B0609030804020204" pitchFamily="49" charset="0"/>
                </a:rPr>
                <a:t>SELECT *, 1 AS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current_flag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'2017-01-01', '2085-12-31'</a:t>
              </a:r>
            </a:p>
            <a:p>
              <a:r>
                <a:rPr lang="en-IN" sz="1000" b="0" dirty="0">
                  <a:effectLst/>
                  <a:latin typeface="Menlo" panose="020B0609030804020204" pitchFamily="49" charset="0"/>
                </a:rPr>
                <a:t>FROM (SELECT * FROM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DeltaListingDim</a:t>
              </a:r>
              <a:endParaRPr lang="en-IN" sz="1000" b="0" dirty="0">
                <a:effectLst/>
                <a:latin typeface="Menlo" panose="020B0609030804020204" pitchFamily="49" charset="0"/>
              </a:endParaRPr>
            </a:p>
            <a:p>
              <a:r>
                <a:rPr lang="en-IN" sz="1000" b="0" dirty="0">
                  <a:effectLst/>
                  <a:highlight>
                    <a:srgbClr val="FF0000"/>
                  </a:highlight>
                  <a:latin typeface="Menlo" panose="020B0609030804020204" pitchFamily="49" charset="0"/>
                </a:rPr>
                <a:t>EXCEPT</a:t>
              </a:r>
            </a:p>
            <a:p>
              <a:r>
                <a:rPr lang="en-IN" sz="1000" b="0" dirty="0">
                  <a:effectLst/>
                  <a:latin typeface="Menlo" panose="020B0609030804020204" pitchFamily="49" charset="0"/>
                </a:rPr>
                <a:t>SELECT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listing_id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property_type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room_type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num_accommodates,num_bedrooms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1000" b="0" dirty="0" err="1">
                  <a:effectLst/>
                  <a:latin typeface="Menlo" panose="020B0609030804020204" pitchFamily="49" charset="0"/>
                </a:rPr>
                <a:t>num_bathrooms</a:t>
              </a:r>
              <a:r>
                <a:rPr lang="en-IN" sz="1000" b="0" dirty="0">
                  <a:effectLst/>
                  <a:latin typeface="Menlo" panose="020B0609030804020204" pitchFamily="49" charset="0"/>
                </a:rPr>
                <a:t>, </a:t>
              </a:r>
              <a:r>
                <a:rPr lang="en-IN" sz="900" b="0" dirty="0" err="1">
                  <a:effectLst/>
                  <a:latin typeface="Menlo" panose="020B0609030804020204" pitchFamily="49" charset="0"/>
                </a:rPr>
                <a:t>listing_price</a:t>
              </a:r>
              <a:endParaRPr lang="en-IN" sz="900" b="0" dirty="0">
                <a:effectLst/>
                <a:latin typeface="Menlo" panose="020B0609030804020204" pitchFamily="49" charset="0"/>
              </a:endParaRPr>
            </a:p>
            <a:p>
              <a:r>
                <a:rPr lang="en-IN" sz="900" b="0" dirty="0">
                  <a:effectLst/>
                  <a:latin typeface="Menlo" panose="020B0609030804020204" pitchFamily="49" charset="0"/>
                </a:rPr>
                <a:t>FROM </a:t>
              </a:r>
              <a:r>
                <a:rPr lang="en-IN" sz="900" b="0" dirty="0" err="1">
                  <a:effectLst/>
                  <a:latin typeface="Menlo" panose="020B0609030804020204" pitchFamily="49" charset="0"/>
                </a:rPr>
                <a:t>ListingDim</a:t>
              </a:r>
              <a:r>
                <a:rPr lang="en-IN" sz="900" b="0" dirty="0">
                  <a:effectLst/>
                  <a:latin typeface="Menlo" panose="020B0609030804020204" pitchFamily="49" charset="0"/>
                </a:rPr>
                <a:t>) Delta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63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4050-F372-E8C0-754E-403DC71D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5" y="75014"/>
            <a:ext cx="10123714" cy="66940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Delta Load: SCD Type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64124B-20DE-993B-3E6E-2D1376D3F4CC}"/>
              </a:ext>
            </a:extLst>
          </p:cNvPr>
          <p:cNvSpPr txBox="1"/>
          <p:nvPr/>
        </p:nvSpPr>
        <p:spPr>
          <a:xfrm>
            <a:off x="235492" y="963245"/>
            <a:ext cx="593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Delta records: ”Host is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superhost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 changed from 0 to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B7919-018B-6B81-0FE1-AE2CB636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02" y="1332577"/>
            <a:ext cx="6607612" cy="28393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E464A9-D1A7-E2FB-A226-A9F9C5BE4F29}"/>
              </a:ext>
            </a:extLst>
          </p:cNvPr>
          <p:cNvSpPr/>
          <p:nvPr/>
        </p:nvSpPr>
        <p:spPr>
          <a:xfrm>
            <a:off x="325661" y="1572794"/>
            <a:ext cx="6499841" cy="758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5EC44B-E546-DE54-5D26-2CB2ED5B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99" y="5007798"/>
            <a:ext cx="6569004" cy="1202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621F01-C1A6-12A5-B028-CBB0F343FAAC}"/>
              </a:ext>
            </a:extLst>
          </p:cNvPr>
          <p:cNvSpPr txBox="1"/>
          <p:nvPr/>
        </p:nvSpPr>
        <p:spPr>
          <a:xfrm>
            <a:off x="235492" y="4575440"/>
            <a:ext cx="517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Host Dimension: Updated records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E545AA-494A-AB2C-C2EA-7219E99A6F42}"/>
              </a:ext>
            </a:extLst>
          </p:cNvPr>
          <p:cNvSpPr txBox="1"/>
          <p:nvPr/>
        </p:nvSpPr>
        <p:spPr>
          <a:xfrm>
            <a:off x="7418070" y="1332577"/>
            <a:ext cx="420624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0" dirty="0">
                <a:effectLst/>
                <a:highlight>
                  <a:srgbClr val="FF0000"/>
                </a:highlight>
                <a:latin typeface="Menlo" panose="020B0609030804020204" pitchFamily="49" charset="0"/>
              </a:rPr>
              <a:t>MERGE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HostDim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AS Target</a:t>
            </a:r>
          </a:p>
          <a:p>
            <a:r>
              <a:rPr lang="en-IN" sz="1100" b="0" dirty="0">
                <a:effectLst/>
                <a:latin typeface="Menlo" panose="020B0609030804020204" pitchFamily="49" charset="0"/>
              </a:rPr>
              <a:t>USING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DeltaHostDim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AS Source</a:t>
            </a:r>
          </a:p>
          <a:p>
            <a:r>
              <a:rPr lang="en-IN" sz="1100" b="0" dirty="0">
                <a:effectLst/>
                <a:latin typeface="Menlo" panose="020B0609030804020204" pitchFamily="49" charset="0"/>
              </a:rPr>
              <a:t>ON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Source.host_id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Target.host_id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</a:t>
            </a:r>
          </a:p>
          <a:p>
            <a:endParaRPr lang="en-IN" sz="1100" b="0" dirty="0">
              <a:effectLst/>
              <a:latin typeface="Menlo" panose="020B0609030804020204" pitchFamily="49" charset="0"/>
            </a:endParaRPr>
          </a:p>
          <a:p>
            <a:r>
              <a:rPr lang="en-IN" sz="1100" b="0" dirty="0">
                <a:effectLst/>
                <a:latin typeface="Menlo" panose="020B0609030804020204" pitchFamily="49" charset="0"/>
              </a:rPr>
              <a:t>-- For Inserts</a:t>
            </a:r>
          </a:p>
          <a:p>
            <a:r>
              <a:rPr lang="en-IN" sz="1100" b="0" dirty="0">
                <a:effectLst/>
                <a:highlight>
                  <a:srgbClr val="FF0000"/>
                </a:highlight>
                <a:latin typeface="Menlo" panose="020B0609030804020204" pitchFamily="49" charset="0"/>
              </a:rPr>
              <a:t>WHEN NOT MATCHED BY Target THEN</a:t>
            </a:r>
          </a:p>
          <a:p>
            <a:r>
              <a:rPr lang="en-IN" sz="1100" b="0" dirty="0">
                <a:effectLst/>
                <a:highlight>
                  <a:srgbClr val="FF0000"/>
                </a:highlight>
                <a:latin typeface="Menlo" panose="020B0609030804020204" pitchFamily="49" charset="0"/>
              </a:rPr>
              <a:t>INSERT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(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host_name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host_in_months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host_is_superhost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sz="1100" b="0" dirty="0" err="1">
                <a:effectLst/>
                <a:latin typeface="Menlo" panose="020B0609030804020204" pitchFamily="49" charset="0"/>
              </a:rPr>
              <a:t>host_listings_count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host_identity_verified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IN" sz="1100" b="0" dirty="0">
                <a:effectLst/>
                <a:latin typeface="Menlo" panose="020B0609030804020204" pitchFamily="49" charset="0"/>
              </a:rPr>
              <a:t>VALUES (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Source.host_name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Source.host_in_months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IN" sz="1100" b="0" dirty="0" err="1">
                <a:effectLst/>
                <a:latin typeface="Menlo" panose="020B0609030804020204" pitchFamily="49" charset="0"/>
              </a:rPr>
              <a:t>Source.host_is_superhost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Source.host_listings_count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IN" sz="1100" b="0" dirty="0" err="1">
                <a:effectLst/>
                <a:latin typeface="Menlo" panose="020B0609030804020204" pitchFamily="49" charset="0"/>
              </a:rPr>
              <a:t>Source.host_identity_verified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)</a:t>
            </a:r>
          </a:p>
          <a:p>
            <a:endParaRPr lang="en-IN" sz="1100" b="0" dirty="0">
              <a:effectLst/>
              <a:latin typeface="Menlo" panose="020B0609030804020204" pitchFamily="49" charset="0"/>
            </a:endParaRPr>
          </a:p>
          <a:p>
            <a:r>
              <a:rPr lang="en-IN" sz="1100" b="0" dirty="0">
                <a:effectLst/>
                <a:latin typeface="Menlo" panose="020B0609030804020204" pitchFamily="49" charset="0"/>
              </a:rPr>
              <a:t>-- For Updates</a:t>
            </a:r>
          </a:p>
          <a:p>
            <a:r>
              <a:rPr lang="en-IN" sz="1100" b="0" dirty="0">
                <a:effectLst/>
                <a:highlight>
                  <a:srgbClr val="FF0000"/>
                </a:highlight>
                <a:latin typeface="Menlo" panose="020B0609030804020204" pitchFamily="49" charset="0"/>
              </a:rPr>
              <a:t>WHEN MATCHED THEN UPDATE SET</a:t>
            </a:r>
          </a:p>
          <a:p>
            <a:r>
              <a:rPr lang="en-IN" sz="1100" b="0" dirty="0" err="1">
                <a:effectLst/>
                <a:latin typeface="Menlo" panose="020B0609030804020204" pitchFamily="49" charset="0"/>
              </a:rPr>
              <a:t>Target.host_name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Source.host_name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sz="1100" b="0" dirty="0" err="1">
                <a:effectLst/>
                <a:latin typeface="Menlo" panose="020B0609030804020204" pitchFamily="49" charset="0"/>
              </a:rPr>
              <a:t>Target.host_in_months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Source.host_in_months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sz="1100" b="0" dirty="0" err="1">
                <a:effectLst/>
                <a:latin typeface="Menlo" panose="020B0609030804020204" pitchFamily="49" charset="0"/>
              </a:rPr>
              <a:t>Target.host_is_superhost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Source.host_is_superhost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sz="1100" b="0" dirty="0" err="1">
                <a:effectLst/>
                <a:latin typeface="Menlo" panose="020B0609030804020204" pitchFamily="49" charset="0"/>
              </a:rPr>
              <a:t>Target.host_listings_count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Source.host_listings_count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sz="1100" b="0" dirty="0" err="1">
                <a:effectLst/>
                <a:latin typeface="Menlo" panose="020B0609030804020204" pitchFamily="49" charset="0"/>
              </a:rPr>
              <a:t>Target.host_identity_verified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100" b="0" dirty="0" err="1">
                <a:effectLst/>
                <a:latin typeface="Menlo" panose="020B0609030804020204" pitchFamily="49" charset="0"/>
              </a:rPr>
              <a:t>Source.host_identity_verified</a:t>
            </a:r>
            <a:r>
              <a:rPr lang="en-IN" sz="1100" b="0" dirty="0">
                <a:effectLst/>
                <a:latin typeface="Menlo" panose="020B0609030804020204" pitchFamily="49" charset="0"/>
              </a:rPr>
              <a:t>;</a:t>
            </a:r>
          </a:p>
          <a:p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B7C08F-D602-BB13-CBD1-CA0961F9179E}"/>
              </a:ext>
            </a:extLst>
          </p:cNvPr>
          <p:cNvSpPr txBox="1"/>
          <p:nvPr/>
        </p:nvSpPr>
        <p:spPr>
          <a:xfrm>
            <a:off x="7418070" y="963245"/>
            <a:ext cx="381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Code to update old records</a:t>
            </a:r>
          </a:p>
        </p:txBody>
      </p:sp>
    </p:spTree>
    <p:extLst>
      <p:ext uri="{BB962C8B-B14F-4D97-AF65-F5344CB8AC3E}">
        <p14:creationId xmlns:p14="http://schemas.microsoft.com/office/powerpoint/2010/main" val="100321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352-8DAB-4017-D0D3-EEB09DBB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169409"/>
            <a:ext cx="10254344" cy="77764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Delta Load: SCD Type 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2B428-749E-2D26-D0AC-3B8D4CA78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" y="1299212"/>
            <a:ext cx="5213169" cy="3605774"/>
          </a:xfrm>
          <a:prstGeom prst="rect">
            <a:avLst/>
          </a:prstGeom>
        </p:spPr>
      </p:pic>
      <p:pic>
        <p:nvPicPr>
          <p:cNvPr id="12" name="Picture 11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D0D0AC2-5D79-7E92-F7AD-C06F8160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05" y="2060972"/>
            <a:ext cx="5356358" cy="4169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49AE26-A767-D434-8804-2361F1EF90CF}"/>
              </a:ext>
            </a:extLst>
          </p:cNvPr>
          <p:cNvSpPr txBox="1"/>
          <p:nvPr/>
        </p:nvSpPr>
        <p:spPr>
          <a:xfrm>
            <a:off x="147501" y="5103674"/>
            <a:ext cx="5584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dirty="0">
                <a:effectLst/>
                <a:highlight>
                  <a:srgbClr val="FF0000"/>
                </a:highlight>
                <a:latin typeface="Menlo" panose="020B0609030804020204" pitchFamily="49" charset="0"/>
              </a:rPr>
              <a:t>MERGE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MonthDim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AS Target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USING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DeltaMonthDim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AS Source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ON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Source.month_year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Target.month_year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endParaRPr lang="en-IN" sz="1200" b="0" dirty="0">
              <a:effectLst/>
              <a:latin typeface="Menlo" panose="020B0609030804020204" pitchFamily="49" charset="0"/>
            </a:endParaRPr>
          </a:p>
          <a:p>
            <a:r>
              <a:rPr lang="en-IN" sz="1200" b="0" dirty="0">
                <a:effectLst/>
                <a:highlight>
                  <a:srgbClr val="FF0000"/>
                </a:highlight>
                <a:latin typeface="Menlo" panose="020B0609030804020204" pitchFamily="49" charset="0"/>
              </a:rPr>
              <a:t>WHEN NOT MATCHED BY Target THEN</a:t>
            </a:r>
          </a:p>
          <a:p>
            <a:r>
              <a:rPr lang="en-IN" sz="1200" b="0" dirty="0">
                <a:effectLst/>
                <a:highlight>
                  <a:srgbClr val="FF0000"/>
                </a:highlight>
                <a:latin typeface="Menlo" panose="020B0609030804020204" pitchFamily="49" charset="0"/>
              </a:rPr>
              <a:t>INSERT 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(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month_year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year, month,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year_month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quarter)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VALUES (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Source.month_year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Source.year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Source.month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Source.year_month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IN" sz="1200" b="0" dirty="0" err="1">
                <a:effectLst/>
                <a:latin typeface="Menlo" panose="020B0609030804020204" pitchFamily="49" charset="0"/>
              </a:rPr>
              <a:t>Source.quarter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03744-C7E9-92BF-25F4-98E072415009}"/>
              </a:ext>
            </a:extLst>
          </p:cNvPr>
          <p:cNvSpPr txBox="1"/>
          <p:nvPr/>
        </p:nvSpPr>
        <p:spPr>
          <a:xfrm>
            <a:off x="6096000" y="1414640"/>
            <a:ext cx="5778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Updated Month Dimension SQL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Jan 2017 &amp; Feb 2017 records inserted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5AF84C-D348-1304-7ABC-B02E9FFFC8FD}"/>
              </a:ext>
            </a:extLst>
          </p:cNvPr>
          <p:cNvSpPr txBox="1"/>
          <p:nvPr/>
        </p:nvSpPr>
        <p:spPr>
          <a:xfrm>
            <a:off x="147501" y="938469"/>
            <a:ext cx="418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Month Dimension: Original records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FFCDF3-9354-E56B-8385-C311A6F80410}"/>
              </a:ext>
            </a:extLst>
          </p:cNvPr>
          <p:cNvSpPr/>
          <p:nvPr/>
        </p:nvSpPr>
        <p:spPr>
          <a:xfrm>
            <a:off x="6265820" y="5646420"/>
            <a:ext cx="5529940" cy="584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67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F49D-A781-4B86-5020-DE913EE3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96"/>
            <a:ext cx="10515600" cy="777874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ADECB-A598-7469-6D3A-27F9695EAC09}"/>
              </a:ext>
            </a:extLst>
          </p:cNvPr>
          <p:cNvSpPr txBox="1"/>
          <p:nvPr/>
        </p:nvSpPr>
        <p:spPr>
          <a:xfrm>
            <a:off x="443865" y="1200150"/>
            <a:ext cx="113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For different property types, what is the average price per guest in every quarter of 2016?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A6082-46E4-E96A-13CD-F0166E3B6728}"/>
              </a:ext>
            </a:extLst>
          </p:cNvPr>
          <p:cNvSpPr txBox="1"/>
          <p:nvPr/>
        </p:nvSpPr>
        <p:spPr>
          <a:xfrm>
            <a:off x="329565" y="1795144"/>
            <a:ext cx="5105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dirty="0">
                <a:effectLst/>
                <a:latin typeface="Menlo" panose="020B0609030804020204" pitchFamily="49" charset="0"/>
              </a:rPr>
              <a:t>SELECT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property_type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format([1], ‘$0.00') as [Q1], 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format([2], ‘$0.00') as [Q2],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format([3], ‘$0.00') as [Q3],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format([4], ‘$0.00') as [Q4]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FROM(</a:t>
            </a: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SELECT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l.property_type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d.quarter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price_per_guest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FROM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BookingFact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b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JOIN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DateDim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d ON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b.date_dim_id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d.date_dim_id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JOIN (</a:t>
            </a: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SELECT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listing_dim_id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property_type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FROM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ListingDim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WHERE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current_flag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= 1) l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ON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b.listing_dim_id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l.listing_dim_id</a:t>
            </a:r>
            <a:endParaRPr lang="en-IN" sz="1200" dirty="0">
              <a:latin typeface="Menlo" panose="020B0609030804020204" pitchFamily="49" charset="0"/>
            </a:endParaRP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WHERE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d.year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= 2016)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listing_detail</a:t>
            </a:r>
            <a:endParaRPr lang="en-IN" sz="1200" dirty="0">
              <a:latin typeface="Menlo" panose="020B0609030804020204" pitchFamily="49" charset="0"/>
            </a:endParaRP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PIVOT(</a:t>
            </a: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AVG(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price_per_guest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) </a:t>
            </a: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FOR quarter IN ([1],[2],[3],[4])) AS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pvt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389D0-F110-B173-045B-9D1F0696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925" y="1795144"/>
            <a:ext cx="5985510" cy="491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41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1712-45C1-7FCD-5754-4EEAB830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165"/>
          </a:xfrm>
        </p:spPr>
        <p:txBody>
          <a:bodyPr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SQL Queries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14AC9-051D-2440-93E6-165B5AA7A84F}"/>
              </a:ext>
            </a:extLst>
          </p:cNvPr>
          <p:cNvSpPr txBox="1"/>
          <p:nvPr/>
        </p:nvSpPr>
        <p:spPr>
          <a:xfrm>
            <a:off x="274320" y="2491740"/>
            <a:ext cx="6217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dirty="0">
                <a:effectLst/>
                <a:latin typeface="Menlo" panose="020B0609030804020204" pitchFamily="49" charset="0"/>
              </a:rPr>
              <a:t>SELECT </a:t>
            </a:r>
          </a:p>
          <a:p>
            <a:r>
              <a:rPr lang="en-IN" sz="1200" b="0" dirty="0" err="1">
                <a:effectLst/>
                <a:latin typeface="Menlo" panose="020B0609030804020204" pitchFamily="49" charset="0"/>
              </a:rPr>
              <a:t>h.host_is_superhost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FORMAT(COUNT(CASE WHEN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b.available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= 0 THEN 1 ELSE NULL END)/(COUNT(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b.available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)*1.0), 'P2') AS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Avg_OccupancyRate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FORMAT(AVG(price), 'C2') AS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Avg_Price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FORMAT(AVG(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review_scores_value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), '0.00')AS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Avg_ReviewScore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FROM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BookingFact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b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JOIN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HostDim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h ON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b.host_dim_id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h.host_dim_id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JOIN (</a:t>
            </a: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SELECT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listing_dim_id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FROM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ListingDim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pPr lvl="1"/>
            <a:r>
              <a:rPr lang="en-IN" sz="1200" b="0" dirty="0">
                <a:effectLst/>
                <a:latin typeface="Menlo" panose="020B0609030804020204" pitchFamily="49" charset="0"/>
              </a:rPr>
              <a:t>WHERE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current_flag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= 1) l </a:t>
            </a: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ON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b.listing_dim_id</a:t>
            </a:r>
            <a:r>
              <a:rPr lang="en-IN" sz="1200" b="0" dirty="0">
                <a:effectLst/>
                <a:latin typeface="Menlo" panose="020B0609030804020204" pitchFamily="49" charset="0"/>
              </a:rPr>
              <a:t> =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l.listing_dim_id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GROUP BY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h.host_is_superhost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r>
              <a:rPr lang="en-IN" sz="1200" b="0" dirty="0">
                <a:effectLst/>
                <a:latin typeface="Menlo" panose="020B0609030804020204" pitchFamily="49" charset="0"/>
              </a:rPr>
              <a:t>ORDER BY </a:t>
            </a:r>
            <a:r>
              <a:rPr lang="en-IN" sz="1200" b="0" dirty="0" err="1">
                <a:effectLst/>
                <a:latin typeface="Menlo" panose="020B0609030804020204" pitchFamily="49" charset="0"/>
              </a:rPr>
              <a:t>h.host_is_superhost</a:t>
            </a:r>
            <a:endParaRPr lang="en-IN" sz="1200" b="0" dirty="0">
              <a:effectLst/>
              <a:latin typeface="Menlo" panose="020B0609030804020204" pitchFamily="49" charset="0"/>
            </a:endParaRPr>
          </a:p>
          <a:p>
            <a:endParaRPr lang="en-IN" sz="12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DA249-3C5B-BC8C-C3A9-C1CC0024A598}"/>
              </a:ext>
            </a:extLst>
          </p:cNvPr>
          <p:cNvSpPr txBox="1"/>
          <p:nvPr/>
        </p:nvSpPr>
        <p:spPr>
          <a:xfrm>
            <a:off x="1108710" y="1511349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How did a hosts ‘super host’ tag affect their listings occupancy rate, prices and review scores in 2016?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9A813-988C-29BF-94B9-EE7C2DE20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586" y="2634631"/>
            <a:ext cx="5842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72784-5DB5-07C8-A6FD-79B72AEA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Airbnb &amp; Crime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D915-F10F-5354-3A90-149FB7715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</a:p>
          <a:p>
            <a:pPr marL="0" indent="0" algn="ctr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Design &amp; implement a data warehouse to study the effects of internal and external factors like crime on Airbnb rental prices &amp; occupancy rates</a:t>
            </a:r>
          </a:p>
          <a:p>
            <a:pPr marL="0" indent="0" algn="ctr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Airbnb listings and calendar bookings for Seattle for Year 2016 - Kaggle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Seattle Police Department(SPD) record of Crimes committed in 2016 -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data.seattle.gov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42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4867-5B5E-D280-15F7-A2C09986F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144" y="257957"/>
            <a:ext cx="8810027" cy="4404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Visualization: Filter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9B9EF-DDA1-5538-AF30-38229EC99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44" y="1549071"/>
            <a:ext cx="8889711" cy="5050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F9ED55-4607-D002-E764-CC1104FDCBFB}"/>
              </a:ext>
            </a:extLst>
          </p:cNvPr>
          <p:cNvSpPr txBox="1"/>
          <p:nvPr/>
        </p:nvSpPr>
        <p:spPr>
          <a:xfrm>
            <a:off x="2362051" y="1051707"/>
            <a:ext cx="715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availability and prices of Airbnb listings vary by month ?</a:t>
            </a:r>
          </a:p>
        </p:txBody>
      </p:sp>
    </p:spTree>
    <p:extLst>
      <p:ext uri="{BB962C8B-B14F-4D97-AF65-F5344CB8AC3E}">
        <p14:creationId xmlns:p14="http://schemas.microsoft.com/office/powerpoint/2010/main" val="269612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3BAA70-0AFF-CC68-5700-87455F21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8" y="319355"/>
            <a:ext cx="7772400" cy="44041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Visualization: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2912B-8A61-0800-63FD-9CC6B50F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8" y="1517031"/>
            <a:ext cx="7772400" cy="5130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DDFCA-2D6A-BB48-587D-8E6E7476CB2D}"/>
              </a:ext>
            </a:extLst>
          </p:cNvPr>
          <p:cNvSpPr txBox="1"/>
          <p:nvPr/>
        </p:nvSpPr>
        <p:spPr>
          <a:xfrm>
            <a:off x="2416628" y="953736"/>
            <a:ext cx="756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availability and prices of Airbnb listings vary by day of week ?</a:t>
            </a:r>
          </a:p>
        </p:txBody>
      </p:sp>
    </p:spTree>
    <p:extLst>
      <p:ext uri="{BB962C8B-B14F-4D97-AF65-F5344CB8AC3E}">
        <p14:creationId xmlns:p14="http://schemas.microsoft.com/office/powerpoint/2010/main" val="173978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88A2-DCDA-5837-5C37-0C757106E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" y="141139"/>
            <a:ext cx="11921887" cy="664404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Visualization: Location Hierarchy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89498-99EA-035E-11BA-907EE83E5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1736155"/>
            <a:ext cx="5945630" cy="5011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83F584-BCF1-5478-F431-45CCEBA27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6155"/>
            <a:ext cx="5945630" cy="4980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DCB574-778D-C76A-418E-96A4317FD905}"/>
              </a:ext>
            </a:extLst>
          </p:cNvPr>
          <p:cNvSpPr txBox="1"/>
          <p:nvPr/>
        </p:nvSpPr>
        <p:spPr>
          <a:xfrm>
            <a:off x="135055" y="1219199"/>
            <a:ext cx="59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Number of crimes by District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E35A3-830B-11C7-0F7D-CCEE58B4ABEA}"/>
              </a:ext>
            </a:extLst>
          </p:cNvPr>
          <p:cNvSpPr txBox="1"/>
          <p:nvPr/>
        </p:nvSpPr>
        <p:spPr>
          <a:xfrm>
            <a:off x="6135120" y="1230084"/>
            <a:ext cx="59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Total Number of crimes by Neighborhood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5747A7F-753C-E031-6C44-CDC58858EC40}"/>
              </a:ext>
            </a:extLst>
          </p:cNvPr>
          <p:cNvSpPr/>
          <p:nvPr/>
        </p:nvSpPr>
        <p:spPr>
          <a:xfrm>
            <a:off x="5159830" y="1219199"/>
            <a:ext cx="1458686" cy="3693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Drill down</a:t>
            </a:r>
          </a:p>
        </p:txBody>
      </p:sp>
    </p:spTree>
    <p:extLst>
      <p:ext uri="{BB962C8B-B14F-4D97-AF65-F5344CB8AC3E}">
        <p14:creationId xmlns:p14="http://schemas.microsoft.com/office/powerpoint/2010/main" val="331981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0EBA7B-8337-662A-05B6-FC4DC3BB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2" y="141139"/>
            <a:ext cx="11921887" cy="664404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Visualization: Calculated Field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7A7B3-5E4C-0F57-5783-662CA93A42D2}"/>
              </a:ext>
            </a:extLst>
          </p:cNvPr>
          <p:cNvSpPr txBox="1"/>
          <p:nvPr/>
        </p:nvSpPr>
        <p:spPr>
          <a:xfrm>
            <a:off x="1215855" y="865609"/>
            <a:ext cx="1013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does crime affect the average annual revenue earned by listings in a neighborhood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E0579C-090C-C169-D7E4-794647DB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34" y="1295007"/>
            <a:ext cx="9086497" cy="53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6F841-0C5A-931E-E5DF-C1924B13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 Dataset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F54B7-AF1F-8B54-3691-4797DEE95651}"/>
              </a:ext>
            </a:extLst>
          </p:cNvPr>
          <p:cNvSpPr txBox="1"/>
          <p:nvPr/>
        </p:nvSpPr>
        <p:spPr>
          <a:xfrm>
            <a:off x="630935" y="2807208"/>
            <a:ext cx="3592721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Contains booking data for each day in 2016 for each of the 3000+ Airbnb listings in Seattle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Challenges: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Price data missing for dates marked as “unavailable” </a:t>
            </a:r>
          </a:p>
        </p:txBody>
      </p:sp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9603A85E-87A7-6DD2-8160-A62E462F1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72" y="1499056"/>
            <a:ext cx="5548994" cy="37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87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3F8B1-AFBB-A0FE-ED87-6BFF00B5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Airbnb Dataset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B02284-6056-5EA7-3C13-C4B967A7A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11" y="3014885"/>
            <a:ext cx="11754329" cy="1395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AC95EC-11F6-94D0-11A7-6CEA67E64193}"/>
              </a:ext>
            </a:extLst>
          </p:cNvPr>
          <p:cNvSpPr txBox="1"/>
          <p:nvPr/>
        </p:nvSpPr>
        <p:spPr>
          <a:xfrm>
            <a:off x="89661" y="2677631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Listing.csv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8C6B3-D64C-E434-CF5E-7F22665A0140}"/>
              </a:ext>
            </a:extLst>
          </p:cNvPr>
          <p:cNvSpPr txBox="1"/>
          <p:nvPr/>
        </p:nvSpPr>
        <p:spPr>
          <a:xfrm>
            <a:off x="5840981" y="243278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Listings.csv contains info about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-listing (property features, price, location, review scores)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-host (name, </a:t>
            </a:r>
            <a:r>
              <a:rPr lang="en-US" sz="1900" dirty="0" err="1">
                <a:latin typeface="Segoe UI" panose="020B0502040204020203" pitchFamily="34" charset="0"/>
                <a:cs typeface="Segoe UI" panose="020B0502040204020203" pitchFamily="34" charset="0"/>
              </a:rPr>
              <a:t>host_since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 , verified, </a:t>
            </a:r>
            <a:r>
              <a:rPr lang="en-US" sz="1900" dirty="0" err="1">
                <a:latin typeface="Segoe UI" panose="020B0502040204020203" pitchFamily="34" charset="0"/>
                <a:cs typeface="Segoe UI" panose="020B0502040204020203" pitchFamily="34" charset="0"/>
              </a:rPr>
              <a:t>superhost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endParaRPr lang="en-US" sz="1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C60600-91D7-32AB-BFA9-FA1F14B18331}"/>
              </a:ext>
            </a:extLst>
          </p:cNvPr>
          <p:cNvSpPr txBox="1"/>
          <p:nvPr/>
        </p:nvSpPr>
        <p:spPr>
          <a:xfrm>
            <a:off x="217311" y="4436777"/>
            <a:ext cx="8574089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Challenges: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Boolean column conversions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Clean $ from Price columns 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Date column conversion: ‘Host Since’  to ‘Host in months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Fill attributes with missing values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Compare prices of different types of listings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73014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45492-70F8-3DB0-0063-73AB15B9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01567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Seattle Police Department Crime Dataset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CAB55-1B62-502F-2E28-713BD86CE555}"/>
              </a:ext>
            </a:extLst>
          </p:cNvPr>
          <p:cNvSpPr txBox="1"/>
          <p:nvPr/>
        </p:nvSpPr>
        <p:spPr>
          <a:xfrm>
            <a:off x="4520183" y="528317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Challenges: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Converting Longitude &amp; Latitude 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  <a:sym typeface="Wingdings" pitchFamily="2" charset="2"/>
              </a:rPr>
              <a:t> 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Neighborhood &amp; District attributes to join crime dataset with Airbnb listings dataset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1ABAEC96-FF75-FBE6-DB5C-4860D52E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6" y="2738124"/>
            <a:ext cx="10917936" cy="1719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4D684-700C-7841-DCDB-57577DBA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6" y="4878073"/>
            <a:ext cx="10922396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47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078EF-CE64-725E-4B34-FF2821EF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Business Questions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98B75-799E-C375-4E59-A51DED6C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3941499"/>
          </a:xfrm>
        </p:spPr>
        <p:txBody>
          <a:bodyPr>
            <a:normAutofit/>
          </a:bodyPr>
          <a:lstStyle/>
          <a:p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How does availability and rental prices of listings change over time?</a:t>
            </a:r>
          </a:p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For different property types, what is the average price per guest in every quarter of 2016?</a:t>
            </a:r>
          </a:p>
          <a:p>
            <a:r>
              <a:rPr lang="en-IN" sz="2200" dirty="0">
                <a:latin typeface="Segoe UI" panose="020B0502040204020203" pitchFamily="34" charset="0"/>
                <a:cs typeface="Segoe UI" panose="020B0502040204020203" pitchFamily="34" charset="0"/>
              </a:rPr>
              <a:t>How did a hosts ‘super host’ tag affect their listings occupancy rate, prices and review scores in 2016?</a:t>
            </a:r>
          </a:p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How does crime rate vary by district and neighborhoods?</a:t>
            </a:r>
          </a:p>
          <a:p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How does crime rate influence the average annual revenue earned by listings in a neighborhood?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447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4C63-B36C-2D4C-DFAE-870EABCE8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631371"/>
            <a:ext cx="10515600" cy="64963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Constellation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Schema</a:t>
            </a:r>
          </a:p>
        </p:txBody>
      </p:sp>
      <p:pic>
        <p:nvPicPr>
          <p:cNvPr id="9" name="Picture 8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E84DDC36-2C2F-3159-F142-8B039F3E4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-21771"/>
            <a:ext cx="5402262" cy="693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47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AAE15FB-2EC4-3CA6-1B55-5B7590E7F3BE}"/>
              </a:ext>
            </a:extLst>
          </p:cNvPr>
          <p:cNvGrpSpPr/>
          <p:nvPr/>
        </p:nvGrpSpPr>
        <p:grpSpPr>
          <a:xfrm>
            <a:off x="6620861" y="981623"/>
            <a:ext cx="3993896" cy="1494675"/>
            <a:chOff x="6702579" y="981623"/>
            <a:chExt cx="3912178" cy="162820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4BADFEB-20AF-14C7-83DA-AD2257697860}"/>
                </a:ext>
              </a:extLst>
            </p:cNvPr>
            <p:cNvSpPr/>
            <p:nvPr/>
          </p:nvSpPr>
          <p:spPr>
            <a:xfrm>
              <a:off x="6702579" y="981623"/>
              <a:ext cx="3912178" cy="1628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AA00F-B2C2-7103-5DC5-F15941ADA175}"/>
                </a:ext>
              </a:extLst>
            </p:cNvPr>
            <p:cNvSpPr txBox="1"/>
            <p:nvPr/>
          </p:nvSpPr>
          <p:spPr>
            <a:xfrm>
              <a:off x="6837138" y="2029353"/>
              <a:ext cx="1060618" cy="52322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Booking Staging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E4C1F6-4C74-A543-5A14-C73DBFBA68C3}"/>
                </a:ext>
              </a:extLst>
            </p:cNvPr>
            <p:cNvSpPr txBox="1">
              <a:spLocks/>
            </p:cNvSpPr>
            <p:nvPr/>
          </p:nvSpPr>
          <p:spPr>
            <a:xfrm>
              <a:off x="6835528" y="1030294"/>
              <a:ext cx="1069315" cy="30777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Date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A7407F1-2E94-5921-7AD8-E5264260FCCF}"/>
                </a:ext>
              </a:extLst>
            </p:cNvPr>
            <p:cNvSpPr txBox="1">
              <a:spLocks/>
            </p:cNvSpPr>
            <p:nvPr/>
          </p:nvSpPr>
          <p:spPr>
            <a:xfrm>
              <a:off x="6828651" y="1369025"/>
              <a:ext cx="1069315" cy="30777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Listing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FC7C4D-A668-F0DB-83CC-979A73DBAA02}"/>
                </a:ext>
              </a:extLst>
            </p:cNvPr>
            <p:cNvSpPr txBox="1">
              <a:spLocks/>
            </p:cNvSpPr>
            <p:nvPr/>
          </p:nvSpPr>
          <p:spPr>
            <a:xfrm>
              <a:off x="6828651" y="1697157"/>
              <a:ext cx="1069315" cy="30777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Host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F62E8D-EFE0-8B23-BDAF-8631EA506924}"/>
                </a:ext>
              </a:extLst>
            </p:cNvPr>
            <p:cNvSpPr txBox="1"/>
            <p:nvPr/>
          </p:nvSpPr>
          <p:spPr>
            <a:xfrm>
              <a:off x="8950854" y="1581769"/>
              <a:ext cx="1130716" cy="64633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Booking</a:t>
              </a:r>
            </a:p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Fact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AF63D88-A7A9-C98D-BC1F-9D3A0A9572E5}"/>
              </a:ext>
            </a:extLst>
          </p:cNvPr>
          <p:cNvGrpSpPr/>
          <p:nvPr/>
        </p:nvGrpSpPr>
        <p:grpSpPr>
          <a:xfrm>
            <a:off x="6683131" y="4510221"/>
            <a:ext cx="3931626" cy="1465820"/>
            <a:chOff x="6702578" y="4193085"/>
            <a:chExt cx="3912178" cy="1918745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8A085FC-36FF-3B3B-BED3-6C6057EA1259}"/>
                </a:ext>
              </a:extLst>
            </p:cNvPr>
            <p:cNvSpPr/>
            <p:nvPr/>
          </p:nvSpPr>
          <p:spPr>
            <a:xfrm>
              <a:off x="6702578" y="4193085"/>
              <a:ext cx="3912178" cy="19187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1BE34EB-6C27-E5B2-CB95-FDE8BD52DB24}"/>
                </a:ext>
              </a:extLst>
            </p:cNvPr>
            <p:cNvSpPr txBox="1">
              <a:spLocks/>
            </p:cNvSpPr>
            <p:nvPr/>
          </p:nvSpPr>
          <p:spPr>
            <a:xfrm>
              <a:off x="6775670" y="5028022"/>
              <a:ext cx="1166924" cy="40287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Crime Type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B6346DF-BB7E-F4F8-EF47-94DD0FA1C0E9}"/>
                </a:ext>
              </a:extLst>
            </p:cNvPr>
            <p:cNvSpPr txBox="1"/>
            <p:nvPr/>
          </p:nvSpPr>
          <p:spPr>
            <a:xfrm>
              <a:off x="6737790" y="5453027"/>
              <a:ext cx="1204804" cy="626823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Crime Fact Staging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97140C-F926-10FA-731E-A42090C1A967}"/>
                </a:ext>
              </a:extLst>
            </p:cNvPr>
            <p:cNvSpPr txBox="1"/>
            <p:nvPr/>
          </p:nvSpPr>
          <p:spPr>
            <a:xfrm>
              <a:off x="9011913" y="4827540"/>
              <a:ext cx="1204804" cy="84604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Crime  Rate Fact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E652F82-5493-C1B1-80F6-B142EEBA7084}"/>
                </a:ext>
              </a:extLst>
            </p:cNvPr>
            <p:cNvSpPr txBox="1">
              <a:spLocks/>
            </p:cNvSpPr>
            <p:nvPr/>
          </p:nvSpPr>
          <p:spPr>
            <a:xfrm>
              <a:off x="6797796" y="4282507"/>
              <a:ext cx="1144800" cy="30777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Date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1F71DF1-6EAD-775B-704C-3DE5D6E9BB83}"/>
                </a:ext>
              </a:extLst>
            </p:cNvPr>
            <p:cNvSpPr txBox="1">
              <a:spLocks/>
            </p:cNvSpPr>
            <p:nvPr/>
          </p:nvSpPr>
          <p:spPr>
            <a:xfrm>
              <a:off x="6782457" y="4659471"/>
              <a:ext cx="1144800" cy="30777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Location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A37575A-734B-E659-9092-ECA2821A5385}"/>
              </a:ext>
            </a:extLst>
          </p:cNvPr>
          <p:cNvGrpSpPr/>
          <p:nvPr/>
        </p:nvGrpSpPr>
        <p:grpSpPr>
          <a:xfrm>
            <a:off x="2041908" y="1928169"/>
            <a:ext cx="2101000" cy="3805425"/>
            <a:chOff x="2041908" y="1928169"/>
            <a:chExt cx="2101000" cy="3805425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227120E-832D-1926-87F7-ABE7EB28FC3C}"/>
                </a:ext>
              </a:extLst>
            </p:cNvPr>
            <p:cNvGrpSpPr/>
            <p:nvPr/>
          </p:nvGrpSpPr>
          <p:grpSpPr>
            <a:xfrm>
              <a:off x="2113493" y="1928169"/>
              <a:ext cx="2029415" cy="1548318"/>
              <a:chOff x="2113493" y="1928169"/>
              <a:chExt cx="2029415" cy="15483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7ED3C5-A1FF-3AF2-4074-E56C769D8965}"/>
                  </a:ext>
                </a:extLst>
              </p:cNvPr>
              <p:cNvSpPr/>
              <p:nvPr/>
            </p:nvSpPr>
            <p:spPr>
              <a:xfrm>
                <a:off x="2890254" y="1928169"/>
                <a:ext cx="1252654" cy="154831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MERGE</a:t>
                </a:r>
              </a:p>
              <a:p>
                <a:pPr algn="ctr"/>
                <a:endParaRPr lang="en-US" sz="16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algn="ctr"/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Listings </a:t>
                </a:r>
              </a:p>
              <a:p>
                <a:pPr algn="ctr"/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&amp;</a:t>
                </a:r>
              </a:p>
              <a:p>
                <a:pPr algn="ctr"/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Calendar</a:t>
                </a:r>
              </a:p>
            </p:txBody>
          </p:sp>
          <p:sp>
            <p:nvSpPr>
              <p:cNvPr id="99" name="Right Arrow 98">
                <a:extLst>
                  <a:ext uri="{FF2B5EF4-FFF2-40B4-BE49-F238E27FC236}">
                    <a16:creationId xmlns:a16="http://schemas.microsoft.com/office/drawing/2014/main" id="{49E1A807-91FF-3395-B077-065AA72FE861}"/>
                  </a:ext>
                </a:extLst>
              </p:cNvPr>
              <p:cNvSpPr/>
              <p:nvPr/>
            </p:nvSpPr>
            <p:spPr>
              <a:xfrm>
                <a:off x="2113493" y="2608724"/>
                <a:ext cx="718084" cy="48200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31C8FF2-E752-E5EF-26E9-EFA0632F369A}"/>
                </a:ext>
              </a:extLst>
            </p:cNvPr>
            <p:cNvGrpSpPr/>
            <p:nvPr/>
          </p:nvGrpSpPr>
          <p:grpSpPr>
            <a:xfrm>
              <a:off x="2041908" y="4433946"/>
              <a:ext cx="2032529" cy="1299648"/>
              <a:chOff x="2041908" y="4433946"/>
              <a:chExt cx="2032529" cy="129964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A6E759D-6D4D-3D34-D350-9CE9FE73E496}"/>
                  </a:ext>
                </a:extLst>
              </p:cNvPr>
              <p:cNvSpPr/>
              <p:nvPr/>
            </p:nvSpPr>
            <p:spPr>
              <a:xfrm>
                <a:off x="2969400" y="4433946"/>
                <a:ext cx="1105037" cy="129964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Add</a:t>
                </a:r>
              </a:p>
              <a:p>
                <a:pPr algn="ctr"/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Location</a:t>
                </a:r>
              </a:p>
              <a:p>
                <a:pPr algn="ctr"/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</a:p>
              <a:p>
                <a:pPr algn="ctr"/>
                <a:r>
                  <a:rPr lang="en-US" sz="16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Crime</a:t>
                </a:r>
              </a:p>
            </p:txBody>
          </p:sp>
          <p:sp>
            <p:nvSpPr>
              <p:cNvPr id="100" name="Right Arrow 99">
                <a:extLst>
                  <a:ext uri="{FF2B5EF4-FFF2-40B4-BE49-F238E27FC236}">
                    <a16:creationId xmlns:a16="http://schemas.microsoft.com/office/drawing/2014/main" id="{F816AA5C-2D4B-D793-6292-B64D9E207EB8}"/>
                  </a:ext>
                </a:extLst>
              </p:cNvPr>
              <p:cNvSpPr/>
              <p:nvPr/>
            </p:nvSpPr>
            <p:spPr>
              <a:xfrm>
                <a:off x="2041908" y="4833951"/>
                <a:ext cx="789119" cy="48471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</a:t>
                </a: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047D81B-F3AB-94F5-5225-A4DE869E4EF8}"/>
              </a:ext>
            </a:extLst>
          </p:cNvPr>
          <p:cNvGrpSpPr/>
          <p:nvPr/>
        </p:nvGrpSpPr>
        <p:grpSpPr>
          <a:xfrm>
            <a:off x="616398" y="523953"/>
            <a:ext cx="5568066" cy="5704817"/>
            <a:chOff x="616398" y="523953"/>
            <a:chExt cx="5568066" cy="57048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BAEB2D-C894-BDC6-4F35-537CFBD882D4}"/>
                </a:ext>
              </a:extLst>
            </p:cNvPr>
            <p:cNvSpPr/>
            <p:nvPr/>
          </p:nvSpPr>
          <p:spPr>
            <a:xfrm>
              <a:off x="616398" y="918552"/>
              <a:ext cx="5568066" cy="531021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AC62EC4-3F3B-C710-1BB8-7A5A38969CEC}"/>
                </a:ext>
              </a:extLst>
            </p:cNvPr>
            <p:cNvSpPr txBox="1"/>
            <p:nvPr/>
          </p:nvSpPr>
          <p:spPr>
            <a:xfrm>
              <a:off x="2418205" y="523953"/>
              <a:ext cx="155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Python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0C157EA-3137-F2F3-1FEB-FF5224CF103F}"/>
              </a:ext>
            </a:extLst>
          </p:cNvPr>
          <p:cNvGrpSpPr/>
          <p:nvPr/>
        </p:nvGrpSpPr>
        <p:grpSpPr>
          <a:xfrm>
            <a:off x="671732" y="1872017"/>
            <a:ext cx="1331733" cy="3659119"/>
            <a:chOff x="671732" y="1872017"/>
            <a:chExt cx="1331733" cy="36591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E8BB65-27E6-419F-8734-D4BF55917726}"/>
                </a:ext>
              </a:extLst>
            </p:cNvPr>
            <p:cNvSpPr/>
            <p:nvPr/>
          </p:nvSpPr>
          <p:spPr>
            <a:xfrm>
              <a:off x="671732" y="4412384"/>
              <a:ext cx="1266830" cy="111875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SPD crime 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80238B7-3306-1188-66D0-CB12A936B0B6}"/>
                </a:ext>
              </a:extLst>
            </p:cNvPr>
            <p:cNvSpPr/>
            <p:nvPr/>
          </p:nvSpPr>
          <p:spPr>
            <a:xfrm>
              <a:off x="671732" y="1872017"/>
              <a:ext cx="1331733" cy="6805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Airbnb</a:t>
              </a:r>
            </a:p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Listings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907F43D-377C-6E7B-0EE8-7D96883DCB59}"/>
                </a:ext>
              </a:extLst>
            </p:cNvPr>
            <p:cNvSpPr/>
            <p:nvPr/>
          </p:nvSpPr>
          <p:spPr>
            <a:xfrm>
              <a:off x="671732" y="2679144"/>
              <a:ext cx="1331733" cy="6805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Airbnb</a:t>
              </a:r>
            </a:p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Calendar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C87A844-A209-7EA9-0A32-CD0661CC9264}"/>
              </a:ext>
            </a:extLst>
          </p:cNvPr>
          <p:cNvGrpSpPr/>
          <p:nvPr/>
        </p:nvGrpSpPr>
        <p:grpSpPr>
          <a:xfrm>
            <a:off x="4119143" y="1518982"/>
            <a:ext cx="1898778" cy="4185023"/>
            <a:chOff x="4119143" y="1518982"/>
            <a:chExt cx="1898778" cy="41850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D929DA-79A8-2347-8D99-25A74F23D043}"/>
                </a:ext>
              </a:extLst>
            </p:cNvPr>
            <p:cNvSpPr txBox="1"/>
            <p:nvPr/>
          </p:nvSpPr>
          <p:spPr>
            <a:xfrm>
              <a:off x="4752767" y="2283361"/>
              <a:ext cx="1263240" cy="3077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90000" rtlCol="0" anchor="ctr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Listing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8A1E39-2385-4CB3-61B3-148A05719676}"/>
                </a:ext>
              </a:extLst>
            </p:cNvPr>
            <p:cNvSpPr txBox="1"/>
            <p:nvPr/>
          </p:nvSpPr>
          <p:spPr>
            <a:xfrm>
              <a:off x="4743795" y="2665552"/>
              <a:ext cx="1263240" cy="3077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90000" rtlCol="0" anchor="ctr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Host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0EB725-19BC-1235-1D23-4D0CA20A432B}"/>
                </a:ext>
              </a:extLst>
            </p:cNvPr>
            <p:cNvSpPr txBox="1"/>
            <p:nvPr/>
          </p:nvSpPr>
          <p:spPr>
            <a:xfrm>
              <a:off x="4742779" y="3047742"/>
              <a:ext cx="1263240" cy="3077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90000" rtlCol="0" anchor="ctr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Location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B9327D-429D-0085-6525-020F007228C0}"/>
                </a:ext>
              </a:extLst>
            </p:cNvPr>
            <p:cNvSpPr txBox="1"/>
            <p:nvPr/>
          </p:nvSpPr>
          <p:spPr>
            <a:xfrm>
              <a:off x="4736634" y="3429932"/>
              <a:ext cx="1262096" cy="52322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0000" rtlCol="0" anchor="ctr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Booking </a:t>
              </a:r>
            </a:p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Staging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A49010-3981-683A-A72A-F63599E1DE68}"/>
                </a:ext>
              </a:extLst>
            </p:cNvPr>
            <p:cNvSpPr txBox="1"/>
            <p:nvPr/>
          </p:nvSpPr>
          <p:spPr>
            <a:xfrm>
              <a:off x="4707469" y="4791988"/>
              <a:ext cx="1148400" cy="309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Crime Type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B1D2825-0649-B876-59C9-9B07E1344E2C}"/>
                </a:ext>
              </a:extLst>
            </p:cNvPr>
            <p:cNvSpPr txBox="1"/>
            <p:nvPr/>
          </p:nvSpPr>
          <p:spPr>
            <a:xfrm>
              <a:off x="4679653" y="5180785"/>
              <a:ext cx="1148400" cy="52322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Crime Fact Staging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FDAA145-EDBA-3D7C-3F70-1B418C4F4EE3}"/>
                </a:ext>
              </a:extLst>
            </p:cNvPr>
            <p:cNvSpPr txBox="1"/>
            <p:nvPr/>
          </p:nvSpPr>
          <p:spPr>
            <a:xfrm>
              <a:off x="4754681" y="1901172"/>
              <a:ext cx="1263240" cy="3077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90000" rtlCol="0" anchor="ctr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Date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8C9933-9A0C-83F3-8A35-F8AD63CCEFC9}"/>
                </a:ext>
              </a:extLst>
            </p:cNvPr>
            <p:cNvSpPr txBox="1"/>
            <p:nvPr/>
          </p:nvSpPr>
          <p:spPr>
            <a:xfrm>
              <a:off x="4747762" y="1518982"/>
              <a:ext cx="1263240" cy="3077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lIns="90000" rtlCol="0" anchor="ctr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Month</a:t>
              </a:r>
            </a:p>
          </p:txBody>
        </p:sp>
        <p:sp>
          <p:nvSpPr>
            <p:cNvPr id="107" name="Right Arrow 106">
              <a:extLst>
                <a:ext uri="{FF2B5EF4-FFF2-40B4-BE49-F238E27FC236}">
                  <a16:creationId xmlns:a16="http://schemas.microsoft.com/office/drawing/2014/main" id="{C26D1297-9585-5A18-3290-6450653EDB0A}"/>
                </a:ext>
              </a:extLst>
            </p:cNvPr>
            <p:cNvSpPr/>
            <p:nvPr/>
          </p:nvSpPr>
          <p:spPr>
            <a:xfrm>
              <a:off x="4200432" y="2650165"/>
              <a:ext cx="555421" cy="3849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</a:p>
          </p:txBody>
        </p:sp>
        <p:sp>
          <p:nvSpPr>
            <p:cNvPr id="108" name="Right Arrow 107">
              <a:extLst>
                <a:ext uri="{FF2B5EF4-FFF2-40B4-BE49-F238E27FC236}">
                  <a16:creationId xmlns:a16="http://schemas.microsoft.com/office/drawing/2014/main" id="{2212F98D-208E-A089-03D2-23BAFC18689A}"/>
                </a:ext>
              </a:extLst>
            </p:cNvPr>
            <p:cNvSpPr/>
            <p:nvPr/>
          </p:nvSpPr>
          <p:spPr>
            <a:xfrm>
              <a:off x="4119143" y="4891298"/>
              <a:ext cx="555421" cy="3849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T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C53C1BD1-A983-1951-EE30-4413ED579D22}"/>
              </a:ext>
            </a:extLst>
          </p:cNvPr>
          <p:cNvSpPr txBox="1"/>
          <p:nvPr/>
        </p:nvSpPr>
        <p:spPr>
          <a:xfrm>
            <a:off x="3173371" y="155289"/>
            <a:ext cx="5309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Flow Diagram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1B7164B-8799-EF21-5526-4FFC82F3060E}"/>
              </a:ext>
            </a:extLst>
          </p:cNvPr>
          <p:cNvGrpSpPr/>
          <p:nvPr/>
        </p:nvGrpSpPr>
        <p:grpSpPr>
          <a:xfrm>
            <a:off x="5774865" y="523953"/>
            <a:ext cx="6065782" cy="5668224"/>
            <a:chOff x="5774865" y="523953"/>
            <a:chExt cx="6065782" cy="56682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321471-3020-8DBC-A283-67126A31237D}"/>
                </a:ext>
              </a:extLst>
            </p:cNvPr>
            <p:cNvSpPr/>
            <p:nvPr/>
          </p:nvSpPr>
          <p:spPr>
            <a:xfrm>
              <a:off x="6507560" y="881959"/>
              <a:ext cx="5333087" cy="5310218"/>
            </a:xfrm>
            <a:prstGeom prst="rect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C1363C1-A683-2758-F130-8E6764A13655}"/>
                </a:ext>
              </a:extLst>
            </p:cNvPr>
            <p:cNvSpPr txBox="1"/>
            <p:nvPr/>
          </p:nvSpPr>
          <p:spPr>
            <a:xfrm>
              <a:off x="8398746" y="523953"/>
              <a:ext cx="1550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MS SQL</a:t>
              </a:r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2E83DE7B-7C94-6AD6-D9F6-ADCBA83944CC}"/>
                </a:ext>
              </a:extLst>
            </p:cNvPr>
            <p:cNvSpPr/>
            <p:nvPr/>
          </p:nvSpPr>
          <p:spPr>
            <a:xfrm>
              <a:off x="5774865" y="3164284"/>
              <a:ext cx="908267" cy="7923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LOAD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DB9B6C0-F44D-771C-738B-6A125D1E24D6}"/>
              </a:ext>
            </a:extLst>
          </p:cNvPr>
          <p:cNvGrpSpPr/>
          <p:nvPr/>
        </p:nvGrpSpPr>
        <p:grpSpPr>
          <a:xfrm>
            <a:off x="6651996" y="2552573"/>
            <a:ext cx="3993895" cy="1881373"/>
            <a:chOff x="6651996" y="2552573"/>
            <a:chExt cx="3993895" cy="188137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AA6C6BF-67D4-4BE8-074A-5CD7E9F3440C}"/>
                </a:ext>
              </a:extLst>
            </p:cNvPr>
            <p:cNvGrpSpPr/>
            <p:nvPr/>
          </p:nvGrpSpPr>
          <p:grpSpPr>
            <a:xfrm>
              <a:off x="6651996" y="2552573"/>
              <a:ext cx="3993895" cy="1881373"/>
              <a:chOff x="6594917" y="2568694"/>
              <a:chExt cx="4019839" cy="1638754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182C46D-FA33-2908-A0E8-F629BF54BB94}"/>
                  </a:ext>
                </a:extLst>
              </p:cNvPr>
              <p:cNvSpPr/>
              <p:nvPr/>
            </p:nvSpPr>
            <p:spPr>
              <a:xfrm>
                <a:off x="6594917" y="2568694"/>
                <a:ext cx="4019839" cy="163875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CE3CE4-4773-D261-1BEA-898D5C7B15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1526" y="2920847"/>
                <a:ext cx="1073906" cy="26808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Location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2B1134D-F8C5-830D-7741-0DB68212D5AE}"/>
                  </a:ext>
                </a:extLst>
              </p:cNvPr>
              <p:cNvSpPr txBox="1"/>
              <p:nvPr/>
            </p:nvSpPr>
            <p:spPr>
              <a:xfrm>
                <a:off x="8762456" y="3229291"/>
                <a:ext cx="1554977" cy="64633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Location</a:t>
                </a:r>
              </a:p>
              <a:p>
                <a:pPr algn="ctr"/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Fact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9417436-F480-A252-7964-F7B95494ED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9082" y="2624745"/>
                <a:ext cx="1073905" cy="26808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Month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7C0C6C0-EAD9-139B-7A9F-4964413B58D1}"/>
                  </a:ext>
                </a:extLst>
              </p:cNvPr>
              <p:cNvSpPr txBox="1"/>
              <p:nvPr/>
            </p:nvSpPr>
            <p:spPr>
              <a:xfrm>
                <a:off x="6744494" y="3216950"/>
                <a:ext cx="1056924" cy="455746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Booking Staging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98C4444-E847-13C6-B8AF-9D3295794570}"/>
                </a:ext>
              </a:extLst>
            </p:cNvPr>
            <p:cNvSpPr txBox="1"/>
            <p:nvPr/>
          </p:nvSpPr>
          <p:spPr>
            <a:xfrm>
              <a:off x="6795272" y="3869725"/>
              <a:ext cx="1045731" cy="52322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Crime Fact Staging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52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9B47-33A7-A08F-E6F0-CC7E43C4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97" y="165006"/>
            <a:ext cx="10515600" cy="6030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E5050B-A3F8-022C-3490-45B55C4351CD}"/>
              </a:ext>
            </a:extLst>
          </p:cNvPr>
          <p:cNvGrpSpPr/>
          <p:nvPr/>
        </p:nvGrpSpPr>
        <p:grpSpPr>
          <a:xfrm>
            <a:off x="2363523" y="4837531"/>
            <a:ext cx="8419485" cy="1908464"/>
            <a:chOff x="2363523" y="4837531"/>
            <a:chExt cx="8419485" cy="19084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3ED8A3-8A48-4DC2-059E-855CB30563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84" t="600"/>
            <a:stretch/>
          </p:blipFill>
          <p:spPr>
            <a:xfrm>
              <a:off x="2363523" y="5260095"/>
              <a:ext cx="3788374" cy="14859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BE5650D-E815-78C3-7FD7-618BFD050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1008" y="5253693"/>
              <a:ext cx="4572000" cy="14859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FFD6CE-5EAD-B761-9AED-9E284C7672A4}"/>
                </a:ext>
              </a:extLst>
            </p:cNvPr>
            <p:cNvSpPr txBox="1"/>
            <p:nvPr/>
          </p:nvSpPr>
          <p:spPr>
            <a:xfrm>
              <a:off x="2363524" y="4837531"/>
              <a:ext cx="84194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Airbnb Calendar Data frame: Fill missing values, Boolean to INT, remove ‘$’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E420B-B521-4B77-3A0B-D80AD01E1A74}"/>
              </a:ext>
            </a:extLst>
          </p:cNvPr>
          <p:cNvGrpSpPr/>
          <p:nvPr/>
        </p:nvGrpSpPr>
        <p:grpSpPr>
          <a:xfrm>
            <a:off x="440613" y="715017"/>
            <a:ext cx="11407491" cy="3665905"/>
            <a:chOff x="440613" y="715017"/>
            <a:chExt cx="11407491" cy="3665905"/>
          </a:xfrm>
        </p:grpSpPr>
        <p:pic>
          <p:nvPicPr>
            <p:cNvPr id="5" name="Picture 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C7E3B24E-F17C-712A-E1B9-1CF2EE0AD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257" y="1096140"/>
              <a:ext cx="7404786" cy="16554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A07687F-683F-A4F6-EF57-AF909E5F8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97072" y="1257300"/>
              <a:ext cx="943672" cy="2146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E67FB0-884D-F154-641F-53939FED4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0614" y="2803023"/>
              <a:ext cx="7408429" cy="157789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319A98-7D81-8D4F-297B-18CB60D06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5043" y="1282700"/>
              <a:ext cx="1282700" cy="21209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C46BC7-79B3-CCDA-D08C-12238FDA3F43}"/>
                </a:ext>
              </a:extLst>
            </p:cNvPr>
            <p:cNvSpPr txBox="1"/>
            <p:nvPr/>
          </p:nvSpPr>
          <p:spPr>
            <a:xfrm>
              <a:off x="9266663" y="868413"/>
              <a:ext cx="2581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DATE to INT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5AAE0E-5207-09C9-650B-D062BCD8AB7C}"/>
                </a:ext>
              </a:extLst>
            </p:cNvPr>
            <p:cNvSpPr txBox="1"/>
            <p:nvPr/>
          </p:nvSpPr>
          <p:spPr>
            <a:xfrm>
              <a:off x="440613" y="715017"/>
              <a:ext cx="7046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Airbnb Listing Data frame: Boolean to INT, remove ‘$’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52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7132</TotalTime>
  <Words>1466</Words>
  <Application>Microsoft Macintosh PowerPoint</Application>
  <PresentationFormat>Widescreen</PresentationFormat>
  <Paragraphs>215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Menlo</vt:lpstr>
      <vt:lpstr>Segoe UI</vt:lpstr>
      <vt:lpstr>Office Theme</vt:lpstr>
      <vt:lpstr>Term Project  CS689 Design &amp; Implement Data Warehouse</vt:lpstr>
      <vt:lpstr>Airbnb &amp; Crime</vt:lpstr>
      <vt:lpstr>Airbnb Dataset</vt:lpstr>
      <vt:lpstr>Airbnb Dataset</vt:lpstr>
      <vt:lpstr>Seattle Police Department Crime Dataset</vt:lpstr>
      <vt:lpstr>Business Questions</vt:lpstr>
      <vt:lpstr>Constellation  Schema</vt:lpstr>
      <vt:lpstr>PowerPoint Presentation</vt:lpstr>
      <vt:lpstr>Transform</vt:lpstr>
      <vt:lpstr>Transform</vt:lpstr>
      <vt:lpstr>Transform: Create Dimension tables</vt:lpstr>
      <vt:lpstr>Load</vt:lpstr>
      <vt:lpstr>Fact Table Load in SQL</vt:lpstr>
      <vt:lpstr> Delta Load: SCD Type 2 Dimension</vt:lpstr>
      <vt:lpstr>Delta Load: SCD Type 2</vt:lpstr>
      <vt:lpstr>Delta Load: SCD Type 1</vt:lpstr>
      <vt:lpstr>Delta Load: SCD Type 0</vt:lpstr>
      <vt:lpstr>SQL Queries</vt:lpstr>
      <vt:lpstr>SQL Queries</vt:lpstr>
      <vt:lpstr>Visualization: Filter</vt:lpstr>
      <vt:lpstr>Visualization: Filter</vt:lpstr>
      <vt:lpstr>Visualization: Location Hierarchy</vt:lpstr>
      <vt:lpstr>Visualization: Calculated Field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Kanodia, Rishika, Sunil</dc:creator>
  <cp:lastModifiedBy>Kanodia, Rishika, Sunil</cp:lastModifiedBy>
  <cp:revision>26</cp:revision>
  <dcterms:created xsi:type="dcterms:W3CDTF">2023-04-20T01:47:01Z</dcterms:created>
  <dcterms:modified xsi:type="dcterms:W3CDTF">2023-04-25T00:43:00Z</dcterms:modified>
</cp:coreProperties>
</file>